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2225" cx="1828005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40982896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9409828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71ee3daf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b71ee3da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7543e84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97543e8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ageitgey/face_recogni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3341800"/>
            <a:ext cx="161658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Recognizing faces in pictures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Face recognition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The </a:t>
            </a: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face_recognition</a:t>
            </a:r>
            <a:r>
              <a:rPr lang="en" sz="3997">
                <a:solidFill>
                  <a:srgbClr val="434343"/>
                </a:solidFill>
              </a:rPr>
              <a:t> library</a:t>
            </a:r>
            <a:endParaRPr sz="3997">
              <a:solidFill>
                <a:srgbClr val="434343"/>
              </a:solidFill>
            </a:endParaRPr>
          </a:p>
          <a:p>
            <a:pPr indent="-723085" lvl="0" marL="91358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Code: identify faces in an image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Face recognition</a:t>
            </a:r>
            <a:endParaRPr sz="4395"/>
          </a:p>
        </p:txBody>
      </p:sp>
      <p:sp>
        <p:nvSpPr>
          <p:cNvPr id="156" name="Google Shape;156;p44"/>
          <p:cNvSpPr txBox="1"/>
          <p:nvPr>
            <p:ph idx="4294967295" type="body"/>
          </p:nvPr>
        </p:nvSpPr>
        <p:spPr>
          <a:xfrm>
            <a:off x="618875" y="1847175"/>
            <a:ext cx="10044300" cy="6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Many practical applications (eg. surveillance, safety systems, driverless cars) involving static images or in videos require the ability to:</a:t>
            </a:r>
            <a:endParaRPr sz="36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quickly detect the presence of human beings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recognize the subject by similarity with other pictures of the subject</a:t>
            </a:r>
            <a:endParaRPr sz="3600">
              <a:solidFill>
                <a:srgbClr val="434343"/>
              </a:solidFill>
            </a:endParaRPr>
          </a:p>
        </p:txBody>
      </p:sp>
      <p:pic>
        <p:nvPicPr>
          <p:cNvPr id="157" name="Google Shape;1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375" y="2126663"/>
            <a:ext cx="6392474" cy="39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3175" y="6283575"/>
            <a:ext cx="3441625" cy="3052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9" name="Google Shape;159;p44"/>
          <p:cNvGrpSpPr/>
          <p:nvPr/>
        </p:nvGrpSpPr>
        <p:grpSpPr>
          <a:xfrm>
            <a:off x="10633300" y="3272675"/>
            <a:ext cx="4729513" cy="6087225"/>
            <a:chOff x="10633300" y="3272675"/>
            <a:chExt cx="4729513" cy="6087225"/>
          </a:xfrm>
        </p:grpSpPr>
        <p:sp>
          <p:nvSpPr>
            <p:cNvPr id="160" name="Google Shape;160;p44"/>
            <p:cNvSpPr/>
            <p:nvPr/>
          </p:nvSpPr>
          <p:spPr>
            <a:xfrm>
              <a:off x="13768013" y="3275175"/>
              <a:ext cx="1594800" cy="14280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1" name="Google Shape;161;p44"/>
            <p:cNvCxnSpPr/>
            <p:nvPr/>
          </p:nvCxnSpPr>
          <p:spPr>
            <a:xfrm flipH="1" rot="10800000">
              <a:off x="10633300" y="3272675"/>
              <a:ext cx="3171600" cy="29871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44"/>
            <p:cNvCxnSpPr/>
            <p:nvPr/>
          </p:nvCxnSpPr>
          <p:spPr>
            <a:xfrm flipH="1" rot="10800000">
              <a:off x="14144000" y="4694900"/>
              <a:ext cx="1213800" cy="46650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3" name="Google Shape;1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9213" y="2479625"/>
            <a:ext cx="3441625" cy="3052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" name="Google Shape;164;p44"/>
          <p:cNvGrpSpPr/>
          <p:nvPr/>
        </p:nvGrpSpPr>
        <p:grpSpPr>
          <a:xfrm>
            <a:off x="15339013" y="3652415"/>
            <a:ext cx="1229283" cy="1262995"/>
            <a:chOff x="6180225" y="7480290"/>
            <a:chExt cx="1229283" cy="1262995"/>
          </a:xfrm>
        </p:grpSpPr>
        <p:sp>
          <p:nvSpPr>
            <p:cNvPr id="165" name="Google Shape;165;p44"/>
            <p:cNvSpPr/>
            <p:nvPr/>
          </p:nvSpPr>
          <p:spPr>
            <a:xfrm>
              <a:off x="6277116" y="760831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4"/>
            <p:cNvSpPr/>
            <p:nvPr/>
          </p:nvSpPr>
          <p:spPr>
            <a:xfrm>
              <a:off x="6832164" y="791307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4"/>
            <p:cNvSpPr/>
            <p:nvPr/>
          </p:nvSpPr>
          <p:spPr>
            <a:xfrm>
              <a:off x="6798689" y="753912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4"/>
            <p:cNvSpPr/>
            <p:nvPr/>
          </p:nvSpPr>
          <p:spPr>
            <a:xfrm>
              <a:off x="6766989" y="864608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4"/>
            <p:cNvSpPr/>
            <p:nvPr/>
          </p:nvSpPr>
          <p:spPr>
            <a:xfrm>
              <a:off x="7312608" y="830016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4"/>
            <p:cNvSpPr/>
            <p:nvPr/>
          </p:nvSpPr>
          <p:spPr>
            <a:xfrm>
              <a:off x="6180225" y="830016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4"/>
            <p:cNvSpPr/>
            <p:nvPr/>
          </p:nvSpPr>
          <p:spPr>
            <a:xfrm>
              <a:off x="7312588" y="763633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4"/>
            <p:cNvSpPr/>
            <p:nvPr/>
          </p:nvSpPr>
          <p:spPr>
            <a:xfrm>
              <a:off x="7111072" y="773351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4"/>
            <p:cNvSpPr/>
            <p:nvPr/>
          </p:nvSpPr>
          <p:spPr>
            <a:xfrm>
              <a:off x="6571403" y="830016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4"/>
            <p:cNvSpPr/>
            <p:nvPr/>
          </p:nvSpPr>
          <p:spPr>
            <a:xfrm>
              <a:off x="6962576" y="830016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4"/>
            <p:cNvSpPr/>
            <p:nvPr/>
          </p:nvSpPr>
          <p:spPr>
            <a:xfrm>
              <a:off x="6701794" y="823097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4"/>
            <p:cNvSpPr/>
            <p:nvPr/>
          </p:nvSpPr>
          <p:spPr>
            <a:xfrm>
              <a:off x="6832185" y="823097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4"/>
            <p:cNvSpPr/>
            <p:nvPr/>
          </p:nvSpPr>
          <p:spPr>
            <a:xfrm>
              <a:off x="6798694" y="839734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4"/>
            <p:cNvSpPr/>
            <p:nvPr/>
          </p:nvSpPr>
          <p:spPr>
            <a:xfrm>
              <a:off x="6501472" y="748029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4"/>
            <p:cNvSpPr/>
            <p:nvPr/>
          </p:nvSpPr>
          <p:spPr>
            <a:xfrm>
              <a:off x="6501472" y="7733515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4"/>
            <p:cNvSpPr/>
            <p:nvPr/>
          </p:nvSpPr>
          <p:spPr>
            <a:xfrm>
              <a:off x="7111072" y="7480290"/>
              <a:ext cx="96900" cy="972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" name="Google Shape;181;p44"/>
            <p:cNvCxnSpPr>
              <a:stCxn id="167" idx="6"/>
              <a:endCxn id="172" idx="1"/>
            </p:cNvCxnSpPr>
            <p:nvPr/>
          </p:nvCxnSpPr>
          <p:spPr>
            <a:xfrm>
              <a:off x="6895589" y="7587725"/>
              <a:ext cx="229800" cy="1599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44"/>
            <p:cNvCxnSpPr>
              <a:stCxn id="174" idx="6"/>
              <a:endCxn id="169" idx="1"/>
            </p:cNvCxnSpPr>
            <p:nvPr/>
          </p:nvCxnSpPr>
          <p:spPr>
            <a:xfrm flipH="1" rot="10800000">
              <a:off x="7059476" y="8314260"/>
              <a:ext cx="267300" cy="345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44"/>
            <p:cNvCxnSpPr>
              <a:stCxn id="172" idx="6"/>
              <a:endCxn id="171" idx="3"/>
            </p:cNvCxnSpPr>
            <p:nvPr/>
          </p:nvCxnSpPr>
          <p:spPr>
            <a:xfrm flipH="1" rot="10800000">
              <a:off x="7207972" y="7719415"/>
              <a:ext cx="118800" cy="627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44"/>
            <p:cNvCxnSpPr>
              <a:stCxn id="180" idx="6"/>
              <a:endCxn id="171" idx="1"/>
            </p:cNvCxnSpPr>
            <p:nvPr/>
          </p:nvCxnSpPr>
          <p:spPr>
            <a:xfrm>
              <a:off x="7207972" y="7528890"/>
              <a:ext cx="118800" cy="121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44"/>
            <p:cNvCxnSpPr>
              <a:stCxn id="167" idx="6"/>
              <a:endCxn id="180" idx="2"/>
            </p:cNvCxnSpPr>
            <p:nvPr/>
          </p:nvCxnSpPr>
          <p:spPr>
            <a:xfrm flipH="1" rot="10800000">
              <a:off x="6895589" y="7528925"/>
              <a:ext cx="215400" cy="58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44"/>
            <p:cNvCxnSpPr>
              <a:stCxn id="167" idx="2"/>
              <a:endCxn id="178" idx="6"/>
            </p:cNvCxnSpPr>
            <p:nvPr/>
          </p:nvCxnSpPr>
          <p:spPr>
            <a:xfrm rot="10800000">
              <a:off x="6598289" y="7528925"/>
              <a:ext cx="200400" cy="58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44"/>
            <p:cNvCxnSpPr>
              <a:stCxn id="167" idx="3"/>
              <a:endCxn id="179" idx="6"/>
            </p:cNvCxnSpPr>
            <p:nvPr/>
          </p:nvCxnSpPr>
          <p:spPr>
            <a:xfrm flipH="1">
              <a:off x="6598380" y="7622090"/>
              <a:ext cx="214500" cy="1599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44"/>
            <p:cNvCxnSpPr>
              <a:stCxn id="179" idx="2"/>
              <a:endCxn id="165" idx="5"/>
            </p:cNvCxnSpPr>
            <p:nvPr/>
          </p:nvCxnSpPr>
          <p:spPr>
            <a:xfrm rot="10800000">
              <a:off x="6359872" y="7691215"/>
              <a:ext cx="141600" cy="909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44"/>
            <p:cNvCxnSpPr>
              <a:stCxn id="178" idx="2"/>
              <a:endCxn id="165" idx="7"/>
            </p:cNvCxnSpPr>
            <p:nvPr/>
          </p:nvCxnSpPr>
          <p:spPr>
            <a:xfrm flipH="1">
              <a:off x="6359872" y="7528890"/>
              <a:ext cx="141600" cy="936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44"/>
            <p:cNvCxnSpPr>
              <a:stCxn id="166" idx="0"/>
              <a:endCxn id="167" idx="4"/>
            </p:cNvCxnSpPr>
            <p:nvPr/>
          </p:nvCxnSpPr>
          <p:spPr>
            <a:xfrm rot="10800000">
              <a:off x="6847014" y="7636470"/>
              <a:ext cx="33600" cy="2766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44"/>
            <p:cNvCxnSpPr>
              <a:stCxn id="168" idx="0"/>
              <a:endCxn id="177" idx="4"/>
            </p:cNvCxnSpPr>
            <p:nvPr/>
          </p:nvCxnSpPr>
          <p:spPr>
            <a:xfrm flipH="1" rot="10800000">
              <a:off x="6815439" y="8494585"/>
              <a:ext cx="31800" cy="1515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44"/>
            <p:cNvCxnSpPr>
              <a:stCxn id="177" idx="6"/>
              <a:endCxn id="174" idx="3"/>
            </p:cNvCxnSpPr>
            <p:nvPr/>
          </p:nvCxnSpPr>
          <p:spPr>
            <a:xfrm flipH="1" rot="10800000">
              <a:off x="6895594" y="8383245"/>
              <a:ext cx="81300" cy="627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44"/>
            <p:cNvCxnSpPr>
              <a:stCxn id="177" idx="2"/>
              <a:endCxn id="173" idx="5"/>
            </p:cNvCxnSpPr>
            <p:nvPr/>
          </p:nvCxnSpPr>
          <p:spPr>
            <a:xfrm rot="10800000">
              <a:off x="6654094" y="8383245"/>
              <a:ext cx="144600" cy="627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44"/>
            <p:cNvCxnSpPr>
              <a:stCxn id="173" idx="2"/>
              <a:endCxn id="170" idx="6"/>
            </p:cNvCxnSpPr>
            <p:nvPr/>
          </p:nvCxnSpPr>
          <p:spPr>
            <a:xfrm rot="10800000">
              <a:off x="6277103" y="8348760"/>
              <a:ext cx="294300" cy="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44"/>
            <p:cNvCxnSpPr>
              <a:stCxn id="175" idx="2"/>
              <a:endCxn id="173" idx="7"/>
            </p:cNvCxnSpPr>
            <p:nvPr/>
          </p:nvCxnSpPr>
          <p:spPr>
            <a:xfrm flipH="1">
              <a:off x="6654094" y="8279575"/>
              <a:ext cx="47700" cy="34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44"/>
            <p:cNvCxnSpPr>
              <a:stCxn id="176" idx="2"/>
              <a:endCxn id="175" idx="6"/>
            </p:cNvCxnSpPr>
            <p:nvPr/>
          </p:nvCxnSpPr>
          <p:spPr>
            <a:xfrm rot="10800000">
              <a:off x="6798585" y="8279575"/>
              <a:ext cx="33600" cy="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44"/>
            <p:cNvCxnSpPr>
              <a:stCxn id="174" idx="1"/>
              <a:endCxn id="176" idx="6"/>
            </p:cNvCxnSpPr>
            <p:nvPr/>
          </p:nvCxnSpPr>
          <p:spPr>
            <a:xfrm rot="10800000">
              <a:off x="6929067" y="8279594"/>
              <a:ext cx="47700" cy="34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44"/>
            <p:cNvCxnSpPr>
              <a:stCxn id="170" idx="0"/>
              <a:endCxn id="165" idx="4"/>
            </p:cNvCxnSpPr>
            <p:nvPr/>
          </p:nvCxnSpPr>
          <p:spPr>
            <a:xfrm flipH="1" rot="10800000">
              <a:off x="6228675" y="7705560"/>
              <a:ext cx="96900" cy="5946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44"/>
            <p:cNvCxnSpPr>
              <a:stCxn id="169" idx="0"/>
              <a:endCxn id="171" idx="4"/>
            </p:cNvCxnSpPr>
            <p:nvPr/>
          </p:nvCxnSpPr>
          <p:spPr>
            <a:xfrm rot="10800000">
              <a:off x="7361058" y="7733460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44"/>
            <p:cNvCxnSpPr>
              <a:stCxn id="169" idx="4"/>
              <a:endCxn id="168" idx="6"/>
            </p:cNvCxnSpPr>
            <p:nvPr/>
          </p:nvCxnSpPr>
          <p:spPr>
            <a:xfrm flipH="1">
              <a:off x="6863958" y="8397360"/>
              <a:ext cx="497100" cy="2973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44"/>
            <p:cNvCxnSpPr>
              <a:stCxn id="168" idx="2"/>
              <a:endCxn id="170" idx="4"/>
            </p:cNvCxnSpPr>
            <p:nvPr/>
          </p:nvCxnSpPr>
          <p:spPr>
            <a:xfrm rot="10800000">
              <a:off x="6228789" y="8397385"/>
              <a:ext cx="538200" cy="2973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02" name="Google Shape;202;p44"/>
          <p:cNvCxnSpPr/>
          <p:nvPr/>
        </p:nvCxnSpPr>
        <p:spPr>
          <a:xfrm rot="-5400000">
            <a:off x="14447425" y="6426600"/>
            <a:ext cx="2023200" cy="785400"/>
          </a:xfrm>
          <a:prstGeom prst="bentConnector3">
            <a:avLst>
              <a:gd fmla="val 11" name="adj1"/>
            </a:avLst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The </a:t>
            </a:r>
            <a:r>
              <a:rPr lang="en" sz="4395">
                <a:latin typeface="Courier New"/>
                <a:ea typeface="Courier New"/>
                <a:cs typeface="Courier New"/>
                <a:sym typeface="Courier New"/>
              </a:rPr>
              <a:t>face_recognition</a:t>
            </a:r>
            <a:r>
              <a:rPr lang="en" sz="4395"/>
              <a:t> library</a:t>
            </a:r>
            <a:endParaRPr sz="4395"/>
          </a:p>
        </p:txBody>
      </p:sp>
      <p:sp>
        <p:nvSpPr>
          <p:cNvPr id="208" name="Google Shape;208;p45"/>
          <p:cNvSpPr txBox="1"/>
          <p:nvPr>
            <p:ph idx="4294967295" type="body"/>
          </p:nvPr>
        </p:nvSpPr>
        <p:spPr>
          <a:xfrm>
            <a:off x="618875" y="1847175"/>
            <a:ext cx="17219100" cy="50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482409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Char char="●"/>
            </a:pP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face_recognition</a:t>
            </a:r>
            <a:r>
              <a:rPr lang="en" sz="3997">
                <a:solidFill>
                  <a:srgbClr val="434343"/>
                </a:solidFill>
              </a:rPr>
              <a:t> is a cool library for face recognition. It provides out-of-the-box primitives for:</a:t>
            </a:r>
            <a:endParaRPr sz="3997">
              <a:solidFill>
                <a:srgbClr val="434343"/>
              </a:solidFill>
            </a:endParaRPr>
          </a:p>
          <a:p>
            <a:pPr indent="-48240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Char char="○"/>
            </a:pPr>
            <a:r>
              <a:rPr lang="en" sz="3997">
                <a:solidFill>
                  <a:srgbClr val="434343"/>
                </a:solidFill>
              </a:rPr>
              <a:t>detect faces</a:t>
            </a:r>
            <a:endParaRPr sz="3997">
              <a:solidFill>
                <a:srgbClr val="434343"/>
              </a:solidFill>
            </a:endParaRPr>
          </a:p>
          <a:p>
            <a:pPr indent="-48240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Char char="○"/>
            </a:pPr>
            <a:r>
              <a:rPr lang="en" sz="3997">
                <a:solidFill>
                  <a:srgbClr val="434343"/>
                </a:solidFill>
              </a:rPr>
              <a:t>detect facial features</a:t>
            </a:r>
            <a:endParaRPr sz="3997">
              <a:solidFill>
                <a:srgbClr val="434343"/>
              </a:solidFill>
            </a:endParaRPr>
          </a:p>
          <a:p>
            <a:pPr indent="-48240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Char char="○"/>
            </a:pPr>
            <a:r>
              <a:rPr lang="en" sz="3997">
                <a:solidFill>
                  <a:srgbClr val="434343"/>
                </a:solidFill>
              </a:rPr>
              <a:t>identify individuals from their faces (after a bit of training)</a:t>
            </a:r>
            <a:endParaRPr sz="3997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997">
                <a:solidFill>
                  <a:srgbClr val="434343"/>
                </a:solidFill>
              </a:rPr>
              <a:t>both in images and videos</a:t>
            </a:r>
            <a:endParaRPr sz="3997">
              <a:solidFill>
                <a:srgbClr val="434343"/>
              </a:solidFill>
            </a:endParaRPr>
          </a:p>
        </p:txBody>
      </p:sp>
      <p:sp>
        <p:nvSpPr>
          <p:cNvPr id="209" name="Google Shape;209;p45"/>
          <p:cNvSpPr txBox="1"/>
          <p:nvPr/>
        </p:nvSpPr>
        <p:spPr>
          <a:xfrm>
            <a:off x="618875" y="6529400"/>
            <a:ext cx="1721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409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Installation needs special care on Windows: please refer to the library GitHub page for details (</a:t>
            </a:r>
            <a:r>
              <a:rPr lang="en" sz="3997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https://github.com/ageitgey/face_recognition</a:t>
            </a:r>
            <a:r>
              <a:rPr lang="en" sz="399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6"/>
          <p:cNvSpPr txBox="1"/>
          <p:nvPr>
            <p:ph type="title"/>
          </p:nvPr>
        </p:nvSpPr>
        <p:spPr>
          <a:xfrm>
            <a:off x="980311" y="976048"/>
            <a:ext cx="16060561" cy="8177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Code: identify faces 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an image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7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Face recognition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The </a:t>
            </a: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face_recognition</a:t>
            </a:r>
            <a:r>
              <a:rPr lang="en" sz="3997">
                <a:solidFill>
                  <a:srgbClr val="434343"/>
                </a:solidFill>
              </a:rPr>
              <a:t> library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Code: identify faces in an image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Interact with websites</a:t>
            </a:r>
            <a:endParaRPr b="0" i="0" sz="959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8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